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2" r:id="rId5"/>
    <p:sldId id="261" r:id="rId6"/>
    <p:sldId id="26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6" d="100"/>
          <a:sy n="86" d="100"/>
        </p:scale>
        <p:origin x="96" y="7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s-ES" smtClean="0"/>
              <a:t>Haga clic para modificar el estilo de título del patrón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s-ES" smtClean="0"/>
              <a:t>Haga clic para modificar el estilo de título del patrón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1/29/2018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s-ES" smtClean="0"/>
              <a:t>Haga clic para modificar el estilo de título del patrón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dirty="0" smtClean="0"/>
              <a:t>Haga clic en el icono para agregar una imagen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dirty="0" smtClean="0"/>
              <a:t>Haga clic en el icono para agregar una imagen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dirty="0" smtClean="0"/>
              <a:t>Haga clic en el icono para agregar una imagen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1/29/2018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s-ES" smtClean="0"/>
              <a:t>Haga clic para modificar el estilo de título del patrón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8A87A34-81AB-432B-8DAE-1953F412C126}" type="datetimeFigureOut">
              <a:rPr lang="en-US" dirty="0"/>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s-ES" smtClean="0"/>
              <a:t>Haga clic para modificar el estilo de título del patrón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2" name="Content Placeholder 3"/>
          <p:cNvSpPr>
            <a:spLocks noGrp="1"/>
          </p:cNvSpPr>
          <p:nvPr>
            <p:ph sz="quarter" idx="13"/>
          </p:nvPr>
        </p:nvSpPr>
        <p:spPr>
          <a:xfrm>
            <a:off x="913774" y="3051012"/>
            <a:ext cx="5106027" cy="274018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3" name="Content Placeholder 5"/>
          <p:cNvSpPr>
            <a:spLocks noGrp="1"/>
          </p:cNvSpPr>
          <p:nvPr>
            <p:ph sz="quarter" idx="14"/>
          </p:nvPr>
        </p:nvSpPr>
        <p:spPr>
          <a:xfrm>
            <a:off x="6172200" y="3051012"/>
            <a:ext cx="5105401" cy="274018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1/29/2018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s-ES" smtClean="0"/>
              <a:t>Haga clic para modificar el estilo de título del patrón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1/29/2018</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06454" y="1928062"/>
            <a:ext cx="5454348" cy="3058776"/>
          </a:xfrm>
        </p:spPr>
        <p:txBody>
          <a:bodyPr>
            <a:normAutofit/>
          </a:bodyPr>
          <a:lstStyle/>
          <a:p>
            <a:r>
              <a:rPr lang="es-CO" sz="3600" dirty="0"/>
              <a:t>Hacia la construcción de </a:t>
            </a:r>
            <a:r>
              <a:rPr lang="es-CO" sz="3600" dirty="0" smtClean="0"/>
              <a:t>practicas alternativas en el territorio escolar</a:t>
            </a:r>
            <a:r>
              <a:rPr lang="en-US" sz="3600" dirty="0" smtClean="0"/>
              <a:t>: </a:t>
            </a:r>
            <a:r>
              <a:rPr lang="es-CO" sz="3600" dirty="0" smtClean="0"/>
              <a:t> narrativas e historias de borde </a:t>
            </a:r>
            <a:endParaRPr lang="es-CO" sz="3600" dirty="0"/>
          </a:p>
        </p:txBody>
      </p:sp>
      <p:sp>
        <p:nvSpPr>
          <p:cNvPr id="4" name="Rectángulo 3"/>
          <p:cNvSpPr/>
          <p:nvPr/>
        </p:nvSpPr>
        <p:spPr>
          <a:xfrm>
            <a:off x="8062329" y="3457450"/>
            <a:ext cx="3688315" cy="64633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a:spAutoFit/>
          </a:bodyPr>
          <a:lstStyle/>
          <a:p>
            <a:r>
              <a:rPr lang="es-CO" sz="3600" b="1" dirty="0" smtClean="0">
                <a:solidFill>
                  <a:srgbClr val="C00000"/>
                </a:solidFill>
              </a:rPr>
              <a:t>La </a:t>
            </a:r>
            <a:r>
              <a:rPr lang="es-CO" sz="3600" b="1" dirty="0">
                <a:solidFill>
                  <a:srgbClr val="C00000"/>
                </a:solidFill>
              </a:rPr>
              <a:t>E</a:t>
            </a:r>
            <a:r>
              <a:rPr lang="es-CO" sz="3600" b="1" dirty="0" smtClean="0">
                <a:solidFill>
                  <a:srgbClr val="C00000"/>
                </a:solidFill>
              </a:rPr>
              <a:t>scuela Otra</a:t>
            </a:r>
            <a:endParaRPr lang="es-CO" sz="3600" b="1" dirty="0">
              <a:solidFill>
                <a:srgbClr val="C00000"/>
              </a:solidFill>
            </a:endParaRPr>
          </a:p>
        </p:txBody>
      </p:sp>
      <p:sp>
        <p:nvSpPr>
          <p:cNvPr id="5" name="Rectángulo 4"/>
          <p:cNvSpPr/>
          <p:nvPr/>
        </p:nvSpPr>
        <p:spPr>
          <a:xfrm>
            <a:off x="8062330" y="4443276"/>
            <a:ext cx="3688315" cy="1077218"/>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a:spAutoFit/>
          </a:bodyPr>
          <a:lstStyle/>
          <a:p>
            <a:r>
              <a:rPr lang="es-CO" sz="3200" dirty="0">
                <a:latin typeface="Baskerville Old Face" panose="02020602080505020303" pitchFamily="18" charset="0"/>
              </a:rPr>
              <a:t>Discurso irónico en la Educación</a:t>
            </a:r>
          </a:p>
        </p:txBody>
      </p:sp>
      <p:sp>
        <p:nvSpPr>
          <p:cNvPr id="6" name="Rectángulo 5"/>
          <p:cNvSpPr/>
          <p:nvPr/>
        </p:nvSpPr>
        <p:spPr>
          <a:xfrm>
            <a:off x="8062332" y="286075"/>
            <a:ext cx="3688314" cy="523220"/>
          </a:xfrm>
          <a:prstGeom prst="rect">
            <a:avLst/>
          </a:prstGeom>
        </p:spPr>
        <p:style>
          <a:lnRef idx="3">
            <a:schemeClr val="lt1"/>
          </a:lnRef>
          <a:fillRef idx="1">
            <a:schemeClr val="accent5"/>
          </a:fillRef>
          <a:effectRef idx="1">
            <a:schemeClr val="accent5"/>
          </a:effectRef>
          <a:fontRef idx="minor">
            <a:schemeClr val="lt1"/>
          </a:fontRef>
        </p:style>
        <p:txBody>
          <a:bodyPr wrap="square">
            <a:spAutoFit/>
          </a:bodyPr>
          <a:lstStyle/>
          <a:p>
            <a:r>
              <a:rPr lang="es-CO" sz="2800" b="1" dirty="0">
                <a:latin typeface="Britannic Bold" panose="020B0903060703020204" pitchFamily="34" charset="0"/>
              </a:rPr>
              <a:t>Evaluación Docente</a:t>
            </a:r>
          </a:p>
        </p:txBody>
      </p:sp>
      <p:sp>
        <p:nvSpPr>
          <p:cNvPr id="7" name="Rectángulo 6"/>
          <p:cNvSpPr/>
          <p:nvPr/>
        </p:nvSpPr>
        <p:spPr>
          <a:xfrm>
            <a:off x="8062329" y="1126875"/>
            <a:ext cx="3719348" cy="1077218"/>
          </a:xfrm>
          <a:prstGeom prst="rect">
            <a:avLst/>
          </a:prstGeom>
        </p:spPr>
        <p:style>
          <a:lnRef idx="3">
            <a:schemeClr val="lt1"/>
          </a:lnRef>
          <a:fillRef idx="1">
            <a:schemeClr val="accent3"/>
          </a:fillRef>
          <a:effectRef idx="1">
            <a:schemeClr val="accent3"/>
          </a:effectRef>
          <a:fontRef idx="minor">
            <a:schemeClr val="lt1"/>
          </a:fontRef>
        </p:style>
        <p:txBody>
          <a:bodyPr wrap="square">
            <a:spAutoFit/>
          </a:bodyPr>
          <a:lstStyle/>
          <a:p>
            <a:r>
              <a:rPr lang="es-CO" sz="3200" dirty="0">
                <a:solidFill>
                  <a:schemeClr val="tx1"/>
                </a:solidFill>
                <a:latin typeface="Bernard MT Condensed" panose="02050806060905020404" pitchFamily="18" charset="0"/>
              </a:rPr>
              <a:t>Realidad </a:t>
            </a:r>
            <a:r>
              <a:rPr lang="es-CO" sz="3200" dirty="0" smtClean="0">
                <a:solidFill>
                  <a:schemeClr val="tx1"/>
                </a:solidFill>
                <a:latin typeface="Bernard MT Condensed" panose="02050806060905020404" pitchFamily="18" charset="0"/>
              </a:rPr>
              <a:t>Educativa</a:t>
            </a:r>
          </a:p>
          <a:p>
            <a:r>
              <a:rPr lang="es-CO" sz="3200" dirty="0" smtClean="0">
                <a:solidFill>
                  <a:schemeClr val="tx1"/>
                </a:solidFill>
                <a:latin typeface="Bernard MT Condensed" panose="02050806060905020404" pitchFamily="18" charset="0"/>
              </a:rPr>
              <a:t> </a:t>
            </a:r>
            <a:r>
              <a:rPr lang="es-CO" sz="3200" dirty="0">
                <a:solidFill>
                  <a:schemeClr val="tx1"/>
                </a:solidFill>
                <a:latin typeface="Bernard MT Condensed" panose="02050806060905020404" pitchFamily="18" charset="0"/>
              </a:rPr>
              <a:t>Riesgo Social</a:t>
            </a:r>
          </a:p>
        </p:txBody>
      </p:sp>
      <p:sp>
        <p:nvSpPr>
          <p:cNvPr id="8" name="Rectángulo 7"/>
          <p:cNvSpPr/>
          <p:nvPr/>
        </p:nvSpPr>
        <p:spPr>
          <a:xfrm>
            <a:off x="8062330" y="5706005"/>
            <a:ext cx="3688315" cy="1077218"/>
          </a:xfrm>
          <a:prstGeom prst="rect">
            <a:avLst/>
          </a:prstGeom>
          <a:solidFill>
            <a:srgbClr val="FFFF00"/>
          </a:solidFill>
        </p:spPr>
        <p:style>
          <a:lnRef idx="0">
            <a:scrgbClr r="0" g="0" b="0"/>
          </a:lnRef>
          <a:fillRef idx="1003">
            <a:schemeClr val="dk2"/>
          </a:fillRef>
          <a:effectRef idx="0">
            <a:scrgbClr r="0" g="0" b="0"/>
          </a:effectRef>
          <a:fontRef idx="major"/>
        </p:style>
        <p:txBody>
          <a:bodyPr wrap="square">
            <a:spAutoFit/>
          </a:bodyPr>
          <a:lstStyle/>
          <a:p>
            <a:r>
              <a:rPr lang="es-CO" sz="3200" dirty="0">
                <a:latin typeface="Aharoni" panose="02010803020104030203" pitchFamily="2" charset="-79"/>
                <a:cs typeface="Aharoni" panose="02010803020104030203" pitchFamily="2" charset="-79"/>
              </a:rPr>
              <a:t>Transformación del Currículo</a:t>
            </a:r>
          </a:p>
        </p:txBody>
      </p:sp>
      <p:sp>
        <p:nvSpPr>
          <p:cNvPr id="9" name="Rectángulo 8"/>
          <p:cNvSpPr/>
          <p:nvPr/>
        </p:nvSpPr>
        <p:spPr>
          <a:xfrm>
            <a:off x="8062329" y="2601063"/>
            <a:ext cx="3688314" cy="58477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r>
              <a:rPr lang="es-CO" sz="3200" dirty="0">
                <a:solidFill>
                  <a:schemeClr val="tx1"/>
                </a:solidFill>
                <a:latin typeface="Berlin Sans FB" panose="020E0602020502020306" pitchFamily="34" charset="0"/>
              </a:rPr>
              <a:t>Sujeto Carcelario</a:t>
            </a:r>
          </a:p>
        </p:txBody>
      </p:sp>
    </p:spTree>
    <p:extLst>
      <p:ext uri="{BB962C8B-B14F-4D97-AF65-F5344CB8AC3E}">
        <p14:creationId xmlns:p14="http://schemas.microsoft.com/office/powerpoint/2010/main" val="3933413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p:nvPr>
        </p:nvSpPr>
        <p:spPr>
          <a:xfrm>
            <a:off x="913775" y="618517"/>
            <a:ext cx="10364451" cy="386499"/>
          </a:xfrm>
        </p:spPr>
        <p:txBody>
          <a:bodyPr>
            <a:normAutofit fontScale="90000"/>
          </a:bodyPr>
          <a:lstStyle/>
          <a:p>
            <a:r>
              <a:rPr lang="es-CO" dirty="0" smtClean="0"/>
              <a:t>Plan de trabajo</a:t>
            </a:r>
            <a:br>
              <a:rPr lang="es-CO" dirty="0" smtClean="0"/>
            </a:br>
            <a:r>
              <a:rPr lang="es-CO" dirty="0" smtClean="0"/>
              <a:t>Actividades trabajo de grado </a:t>
            </a:r>
            <a:endParaRPr lang="es-CO" dirty="0"/>
          </a:p>
        </p:txBody>
      </p:sp>
      <p:sp>
        <p:nvSpPr>
          <p:cNvPr id="5" name="CuadroTexto 4"/>
          <p:cNvSpPr txBox="1"/>
          <p:nvPr/>
        </p:nvSpPr>
        <p:spPr>
          <a:xfrm>
            <a:off x="913775" y="1543183"/>
            <a:ext cx="2833816" cy="646331"/>
          </a:xfrm>
          <a:prstGeom prst="rect">
            <a:avLst/>
          </a:prstGeom>
        </p:spPr>
        <p:style>
          <a:lnRef idx="1">
            <a:schemeClr val="dk1"/>
          </a:lnRef>
          <a:fillRef idx="3">
            <a:schemeClr val="dk1"/>
          </a:fillRef>
          <a:effectRef idx="2">
            <a:schemeClr val="dk1"/>
          </a:effectRef>
          <a:fontRef idx="minor">
            <a:schemeClr val="lt1"/>
          </a:fontRef>
        </p:style>
        <p:txBody>
          <a:bodyPr wrap="square" rtlCol="0">
            <a:spAutoFit/>
          </a:bodyPr>
          <a:lstStyle/>
          <a:p>
            <a:r>
              <a:rPr lang="es-CO" dirty="0" smtClean="0"/>
              <a:t>Planteamiento del problema</a:t>
            </a:r>
          </a:p>
          <a:p>
            <a:r>
              <a:rPr lang="es-CO" dirty="0" smtClean="0"/>
              <a:t>Justificación y objetivos </a:t>
            </a:r>
            <a:endParaRPr lang="es-CO" dirty="0"/>
          </a:p>
        </p:txBody>
      </p:sp>
      <p:sp>
        <p:nvSpPr>
          <p:cNvPr id="7" name="CuadroTexto 6"/>
          <p:cNvSpPr txBox="1"/>
          <p:nvPr/>
        </p:nvSpPr>
        <p:spPr>
          <a:xfrm>
            <a:off x="913775" y="2545475"/>
            <a:ext cx="2833816" cy="646331"/>
          </a:xfrm>
          <a:prstGeom prst="rect">
            <a:avLst/>
          </a:prstGeom>
        </p:spPr>
        <p:style>
          <a:lnRef idx="1">
            <a:schemeClr val="dk1"/>
          </a:lnRef>
          <a:fillRef idx="3">
            <a:schemeClr val="dk1"/>
          </a:fillRef>
          <a:effectRef idx="2">
            <a:schemeClr val="dk1"/>
          </a:effectRef>
          <a:fontRef idx="minor">
            <a:schemeClr val="lt1"/>
          </a:fontRef>
        </p:style>
        <p:txBody>
          <a:bodyPr wrap="square" rtlCol="0">
            <a:spAutoFit/>
          </a:bodyPr>
          <a:lstStyle/>
          <a:p>
            <a:r>
              <a:rPr lang="es-CO" dirty="0" smtClean="0"/>
              <a:t>Marcos teóricos y conceptuales</a:t>
            </a:r>
            <a:endParaRPr lang="es-CO" dirty="0"/>
          </a:p>
        </p:txBody>
      </p:sp>
      <p:sp>
        <p:nvSpPr>
          <p:cNvPr id="8" name="CuadroTexto 7"/>
          <p:cNvSpPr txBox="1"/>
          <p:nvPr/>
        </p:nvSpPr>
        <p:spPr>
          <a:xfrm>
            <a:off x="913775" y="3669299"/>
            <a:ext cx="2833816" cy="369332"/>
          </a:xfrm>
          <a:prstGeom prst="rect">
            <a:avLst/>
          </a:prstGeom>
        </p:spPr>
        <p:style>
          <a:lnRef idx="1">
            <a:schemeClr val="dk1"/>
          </a:lnRef>
          <a:fillRef idx="3">
            <a:schemeClr val="dk1"/>
          </a:fillRef>
          <a:effectRef idx="2">
            <a:schemeClr val="dk1"/>
          </a:effectRef>
          <a:fontRef idx="minor">
            <a:schemeClr val="lt1"/>
          </a:fontRef>
        </p:style>
        <p:txBody>
          <a:bodyPr wrap="square" rtlCol="0">
            <a:spAutoFit/>
          </a:bodyPr>
          <a:lstStyle/>
          <a:p>
            <a:r>
              <a:rPr lang="es-CO" dirty="0" smtClean="0"/>
              <a:t>Marco metodológico</a:t>
            </a:r>
            <a:endParaRPr lang="es-CO" dirty="0"/>
          </a:p>
        </p:txBody>
      </p:sp>
      <p:sp>
        <p:nvSpPr>
          <p:cNvPr id="9" name="CuadroTexto 8"/>
          <p:cNvSpPr txBox="1"/>
          <p:nvPr/>
        </p:nvSpPr>
        <p:spPr>
          <a:xfrm>
            <a:off x="913775" y="4583699"/>
            <a:ext cx="2833816" cy="369332"/>
          </a:xfrm>
          <a:prstGeom prst="rect">
            <a:avLst/>
          </a:prstGeom>
        </p:spPr>
        <p:style>
          <a:lnRef idx="1">
            <a:schemeClr val="dk1"/>
          </a:lnRef>
          <a:fillRef idx="3">
            <a:schemeClr val="dk1"/>
          </a:fillRef>
          <a:effectRef idx="2">
            <a:schemeClr val="dk1"/>
          </a:effectRef>
          <a:fontRef idx="minor">
            <a:schemeClr val="lt1"/>
          </a:fontRef>
        </p:style>
        <p:txBody>
          <a:bodyPr wrap="square" rtlCol="0">
            <a:spAutoFit/>
          </a:bodyPr>
          <a:lstStyle/>
          <a:p>
            <a:r>
              <a:rPr lang="es-CO" dirty="0" smtClean="0"/>
              <a:t>Recolección de datos</a:t>
            </a:r>
            <a:endParaRPr lang="es-CO" dirty="0"/>
          </a:p>
        </p:txBody>
      </p:sp>
      <p:sp>
        <p:nvSpPr>
          <p:cNvPr id="10" name="CuadroTexto 9"/>
          <p:cNvSpPr txBox="1"/>
          <p:nvPr/>
        </p:nvSpPr>
        <p:spPr>
          <a:xfrm>
            <a:off x="939232" y="5728488"/>
            <a:ext cx="2833816" cy="369332"/>
          </a:xfrm>
          <a:prstGeom prst="rect">
            <a:avLst/>
          </a:prstGeom>
        </p:spPr>
        <p:style>
          <a:lnRef idx="1">
            <a:schemeClr val="dk1"/>
          </a:lnRef>
          <a:fillRef idx="3">
            <a:schemeClr val="dk1"/>
          </a:fillRef>
          <a:effectRef idx="2">
            <a:schemeClr val="dk1"/>
          </a:effectRef>
          <a:fontRef idx="minor">
            <a:schemeClr val="lt1"/>
          </a:fontRef>
        </p:style>
        <p:txBody>
          <a:bodyPr wrap="square" rtlCol="0">
            <a:spAutoFit/>
          </a:bodyPr>
          <a:lstStyle/>
          <a:p>
            <a:r>
              <a:rPr lang="es-CO" dirty="0" smtClean="0"/>
              <a:t>Análisis de datos</a:t>
            </a:r>
            <a:endParaRPr lang="es-CO" dirty="0"/>
          </a:p>
        </p:txBody>
      </p:sp>
      <p:sp>
        <p:nvSpPr>
          <p:cNvPr id="11" name="CuadroTexto 10"/>
          <p:cNvSpPr txBox="1"/>
          <p:nvPr/>
        </p:nvSpPr>
        <p:spPr>
          <a:xfrm>
            <a:off x="4645891" y="1733654"/>
            <a:ext cx="7241309" cy="36933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s-CO" dirty="0" smtClean="0"/>
              <a:t>Corrección texto trabajo final </a:t>
            </a:r>
            <a:r>
              <a:rPr lang="es-CO" dirty="0" smtClean="0"/>
              <a:t>2017 II. Se entrega el 19 de febrero </a:t>
            </a:r>
            <a:endParaRPr lang="es-CO" dirty="0"/>
          </a:p>
        </p:txBody>
      </p:sp>
      <p:sp>
        <p:nvSpPr>
          <p:cNvPr id="12" name="CuadroTexto 11"/>
          <p:cNvSpPr txBox="1"/>
          <p:nvPr/>
        </p:nvSpPr>
        <p:spPr>
          <a:xfrm>
            <a:off x="4645890" y="2509554"/>
            <a:ext cx="7241310" cy="646331"/>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s-CO" dirty="0" smtClean="0"/>
              <a:t>Primera entrega 26 de febrero. Segunda entrega con correcciones el 12 de marzo</a:t>
            </a:r>
            <a:endParaRPr lang="es-CO" dirty="0"/>
          </a:p>
        </p:txBody>
      </p:sp>
      <p:sp>
        <p:nvSpPr>
          <p:cNvPr id="13" name="CuadroTexto 12"/>
          <p:cNvSpPr txBox="1"/>
          <p:nvPr/>
        </p:nvSpPr>
        <p:spPr>
          <a:xfrm>
            <a:off x="4612184" y="5343772"/>
            <a:ext cx="7275015" cy="646331"/>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s-CO" dirty="0" smtClean="0"/>
              <a:t>Primera entrega de resultados de campo 16 de abril. Entrega de retroalimentación 23 de abril. </a:t>
            </a:r>
            <a:endParaRPr lang="es-CO" dirty="0"/>
          </a:p>
        </p:txBody>
      </p:sp>
      <p:sp>
        <p:nvSpPr>
          <p:cNvPr id="14" name="CuadroTexto 13"/>
          <p:cNvSpPr txBox="1"/>
          <p:nvPr/>
        </p:nvSpPr>
        <p:spPr>
          <a:xfrm>
            <a:off x="4645889" y="3530800"/>
            <a:ext cx="7241311" cy="646331"/>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s-CO" dirty="0" smtClean="0"/>
              <a:t>Primera entrega 19 de marzo. Segunda entrega con correcciones 26 de marzo</a:t>
            </a:r>
            <a:endParaRPr lang="es-CO" dirty="0"/>
          </a:p>
        </p:txBody>
      </p:sp>
      <p:sp>
        <p:nvSpPr>
          <p:cNvPr id="15" name="CuadroTexto 14"/>
          <p:cNvSpPr txBox="1"/>
          <p:nvPr/>
        </p:nvSpPr>
        <p:spPr>
          <a:xfrm>
            <a:off x="4645888" y="4428024"/>
            <a:ext cx="7241312" cy="646331"/>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r>
              <a:rPr lang="es-CO" dirty="0" smtClean="0"/>
              <a:t>Entrega de protocolos e instrumentos para recolección de datos 2 de abril.  Entrega de instrumentos corregidos para aprobación 9 de abril. </a:t>
            </a:r>
            <a:endParaRPr lang="es-CO" dirty="0"/>
          </a:p>
        </p:txBody>
      </p:sp>
      <p:sp>
        <p:nvSpPr>
          <p:cNvPr id="16" name="CuadroTexto 15"/>
          <p:cNvSpPr txBox="1"/>
          <p:nvPr/>
        </p:nvSpPr>
        <p:spPr>
          <a:xfrm>
            <a:off x="4578483" y="6103846"/>
            <a:ext cx="7308716" cy="36933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s-CO" dirty="0" smtClean="0"/>
              <a:t>Primera entrega de sistematización de datos 30 de abril. </a:t>
            </a:r>
            <a:endParaRPr lang="es-CO" dirty="0"/>
          </a:p>
        </p:txBody>
      </p:sp>
      <p:sp>
        <p:nvSpPr>
          <p:cNvPr id="2" name="Flecha derecha 1"/>
          <p:cNvSpPr/>
          <p:nvPr/>
        </p:nvSpPr>
        <p:spPr>
          <a:xfrm>
            <a:off x="3903319" y="1736526"/>
            <a:ext cx="586844" cy="369332"/>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CO"/>
          </a:p>
        </p:txBody>
      </p:sp>
      <p:sp>
        <p:nvSpPr>
          <p:cNvPr id="17" name="Flecha derecha 16"/>
          <p:cNvSpPr/>
          <p:nvPr/>
        </p:nvSpPr>
        <p:spPr>
          <a:xfrm>
            <a:off x="3910692" y="2648053"/>
            <a:ext cx="586844" cy="369332"/>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CO"/>
          </a:p>
        </p:txBody>
      </p:sp>
      <p:sp>
        <p:nvSpPr>
          <p:cNvPr id="18" name="Flecha derecha 17"/>
          <p:cNvSpPr/>
          <p:nvPr/>
        </p:nvSpPr>
        <p:spPr>
          <a:xfrm>
            <a:off x="3910796" y="3685138"/>
            <a:ext cx="586844" cy="369332"/>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CO"/>
          </a:p>
        </p:txBody>
      </p:sp>
      <p:sp>
        <p:nvSpPr>
          <p:cNvPr id="19" name="Flecha derecha 18"/>
          <p:cNvSpPr/>
          <p:nvPr/>
        </p:nvSpPr>
        <p:spPr>
          <a:xfrm>
            <a:off x="3955295" y="4601314"/>
            <a:ext cx="586844" cy="369332"/>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CO"/>
          </a:p>
        </p:txBody>
      </p:sp>
      <p:sp>
        <p:nvSpPr>
          <p:cNvPr id="20" name="Flecha derecha 19"/>
          <p:cNvSpPr/>
          <p:nvPr/>
        </p:nvSpPr>
        <p:spPr>
          <a:xfrm>
            <a:off x="3903319" y="5723464"/>
            <a:ext cx="586844" cy="369332"/>
          </a:xfrm>
          <a:prstGeom prst="right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s-CO"/>
          </a:p>
        </p:txBody>
      </p:sp>
    </p:spTree>
    <p:extLst>
      <p:ext uri="{BB962C8B-B14F-4D97-AF65-F5344CB8AC3E}">
        <p14:creationId xmlns:p14="http://schemas.microsoft.com/office/powerpoint/2010/main" val="2515161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 y="0"/>
            <a:ext cx="12192000" cy="905482"/>
          </a:xfrm>
        </p:spPr>
        <p:style>
          <a:lnRef idx="2">
            <a:schemeClr val="dk1">
              <a:shade val="50000"/>
            </a:schemeClr>
          </a:lnRef>
          <a:fillRef idx="1">
            <a:schemeClr val="dk1"/>
          </a:fillRef>
          <a:effectRef idx="0">
            <a:schemeClr val="dk1"/>
          </a:effectRef>
          <a:fontRef idx="minor">
            <a:schemeClr val="lt1"/>
          </a:fontRef>
        </p:style>
        <p:txBody>
          <a:bodyPr>
            <a:noAutofit/>
          </a:bodyPr>
          <a:lstStyle/>
          <a:p>
            <a:r>
              <a:rPr lang="es-CO" sz="2000" dirty="0"/>
              <a:t>Planteamiento del problema</a:t>
            </a:r>
            <a:br>
              <a:rPr lang="es-CO" sz="2000" dirty="0"/>
            </a:br>
            <a:r>
              <a:rPr lang="es-CO" sz="2000" dirty="0"/>
              <a:t>Justificación y objetivos </a:t>
            </a:r>
            <a:br>
              <a:rPr lang="es-CO" sz="2000" dirty="0"/>
            </a:br>
            <a:endParaRPr lang="es-CO" sz="2000" dirty="0"/>
          </a:p>
        </p:txBody>
      </p:sp>
      <p:sp>
        <p:nvSpPr>
          <p:cNvPr id="3" name="Marcador de contenido 2"/>
          <p:cNvSpPr>
            <a:spLocks noGrp="1"/>
          </p:cNvSpPr>
          <p:nvPr>
            <p:ph sz="quarter" idx="13"/>
          </p:nvPr>
        </p:nvSpPr>
        <p:spPr>
          <a:xfrm>
            <a:off x="412594" y="905482"/>
            <a:ext cx="11474605" cy="6021657"/>
          </a:xfrm>
        </p:spPr>
        <p:txBody>
          <a:bodyPr>
            <a:normAutofit/>
          </a:bodyPr>
          <a:lstStyle/>
          <a:p>
            <a:r>
              <a:rPr lang="es-CO" sz="2400" cap="none" dirty="0"/>
              <a:t>E</a:t>
            </a:r>
            <a:r>
              <a:rPr lang="es-CO" sz="2400" cap="none" dirty="0" smtClean="0"/>
              <a:t>l </a:t>
            </a:r>
            <a:r>
              <a:rPr lang="es-CO" sz="2400" cap="none" dirty="0" smtClean="0"/>
              <a:t>problema surge de las preguntas que emergen del estado del </a:t>
            </a:r>
            <a:r>
              <a:rPr lang="es-CO" sz="2400" cap="none" dirty="0" smtClean="0"/>
              <a:t>arte, </a:t>
            </a:r>
            <a:r>
              <a:rPr lang="es-CO" sz="2400" cap="none" dirty="0" smtClean="0"/>
              <a:t>donde </a:t>
            </a:r>
            <a:r>
              <a:rPr lang="es-CO" sz="2400" cap="none" dirty="0" smtClean="0"/>
              <a:t>se deben relacionar </a:t>
            </a:r>
            <a:r>
              <a:rPr lang="es-CO" sz="2400" cap="none" dirty="0" smtClean="0"/>
              <a:t>las lecturas de </a:t>
            </a:r>
            <a:r>
              <a:rPr lang="es-CO" sz="2400" cap="none" dirty="0" smtClean="0"/>
              <a:t>“La </a:t>
            </a:r>
            <a:r>
              <a:rPr lang="es-CO" sz="2400" cap="none" dirty="0" smtClean="0"/>
              <a:t>escuela otra” y las específicas del tema de interés. </a:t>
            </a:r>
          </a:p>
          <a:p>
            <a:pPr lvl="1"/>
            <a:r>
              <a:rPr lang="es-CO" sz="2000" cap="none" dirty="0" smtClean="0"/>
              <a:t>Lecturas </a:t>
            </a:r>
            <a:r>
              <a:rPr lang="es-CO" sz="2000" cap="none" dirty="0" smtClean="0"/>
              <a:t>de la escuela otra: Algunas en el </a:t>
            </a:r>
            <a:r>
              <a:rPr lang="es-CO" sz="2000" cap="none" dirty="0" smtClean="0"/>
              <a:t>Blog*. </a:t>
            </a:r>
            <a:r>
              <a:rPr lang="es-CO" sz="2000" cap="none" dirty="0" smtClean="0"/>
              <a:t>La especificidad de la temática </a:t>
            </a:r>
            <a:r>
              <a:rPr lang="es-CO" sz="2000" cap="none" dirty="0" smtClean="0"/>
              <a:t>orientará </a:t>
            </a:r>
            <a:r>
              <a:rPr lang="es-CO" sz="2000" cap="none" dirty="0" smtClean="0"/>
              <a:t>la búsqueda de apoyo</a:t>
            </a:r>
            <a:r>
              <a:rPr lang="es-CO" sz="2000" cap="none" dirty="0" smtClean="0"/>
              <a:t>. (</a:t>
            </a:r>
            <a:r>
              <a:rPr lang="es-CO" sz="2000" cap="none" dirty="0" smtClean="0"/>
              <a:t>Tutor) </a:t>
            </a:r>
          </a:p>
          <a:p>
            <a:r>
              <a:rPr lang="es-CO" sz="2400" cap="none" dirty="0" smtClean="0"/>
              <a:t>Lecturas del tema especifico: Búsqueda del grupo. </a:t>
            </a:r>
            <a:endParaRPr lang="es-CO" sz="2400" cap="none" dirty="0" smtClean="0"/>
          </a:p>
          <a:p>
            <a:pPr lvl="1"/>
            <a:r>
              <a:rPr lang="es-CO" sz="2000" cap="none" dirty="0" smtClean="0"/>
              <a:t>Bibliografía y plan de lectura para entregar y revisar.</a:t>
            </a:r>
            <a:endParaRPr lang="es-CO" sz="2000" cap="none" dirty="0" smtClean="0"/>
          </a:p>
          <a:p>
            <a:r>
              <a:rPr lang="es-CO" sz="2400" cap="none" dirty="0" smtClean="0"/>
              <a:t>Se trata de una lectura crítica</a:t>
            </a:r>
            <a:r>
              <a:rPr lang="es-CO" sz="2400" cap="none" dirty="0" smtClean="0"/>
              <a:t>, que implica la realización de mapas conceptuales que permitan la relación de los conceptos, ideas y paradigmas abordados en cada investigación. </a:t>
            </a:r>
            <a:r>
              <a:rPr lang="es-CO" sz="2400" cap="none" dirty="0" smtClean="0"/>
              <a:t> (</a:t>
            </a:r>
            <a:r>
              <a:rPr lang="es-CO" sz="2400" i="1" cap="none" dirty="0" smtClean="0"/>
              <a:t>Realizar fichas de lectura y anexarlas a los avances para entregar</a:t>
            </a:r>
            <a:r>
              <a:rPr lang="es-CO" sz="2400" cap="none" dirty="0" smtClean="0"/>
              <a:t>)</a:t>
            </a:r>
          </a:p>
          <a:p>
            <a:r>
              <a:rPr lang="es-CO" sz="2400" cap="none" dirty="0" smtClean="0"/>
              <a:t>Tener en cuenta que en la redacción del planteamiento del problema deben incorporarse: tensiones políticas, epistémico-teóricas y técnicas. Incluir pregunta concreta de investigación. </a:t>
            </a:r>
          </a:p>
        </p:txBody>
      </p:sp>
    </p:spTree>
    <p:extLst>
      <p:ext uri="{BB962C8B-B14F-4D97-AF65-F5344CB8AC3E}">
        <p14:creationId xmlns:p14="http://schemas.microsoft.com/office/powerpoint/2010/main" val="1815120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12192000" cy="905482"/>
          </a:xfrm>
        </p:spPr>
        <p:style>
          <a:lnRef idx="2">
            <a:schemeClr val="dk1">
              <a:shade val="50000"/>
            </a:schemeClr>
          </a:lnRef>
          <a:fillRef idx="1">
            <a:schemeClr val="dk1"/>
          </a:fillRef>
          <a:effectRef idx="0">
            <a:schemeClr val="dk1"/>
          </a:effectRef>
          <a:fontRef idx="minor">
            <a:schemeClr val="lt1"/>
          </a:fontRef>
        </p:style>
        <p:txBody>
          <a:bodyPr>
            <a:noAutofit/>
          </a:bodyPr>
          <a:lstStyle/>
          <a:p>
            <a:r>
              <a:rPr lang="es-CO" sz="2400" dirty="0"/>
              <a:t>Planteamiento del problema</a:t>
            </a:r>
            <a:br>
              <a:rPr lang="es-CO" sz="2400" dirty="0"/>
            </a:br>
            <a:r>
              <a:rPr lang="es-CO" sz="2400" dirty="0"/>
              <a:t>Justificación y objetivos </a:t>
            </a:r>
            <a:br>
              <a:rPr lang="es-CO" sz="2400" dirty="0"/>
            </a:br>
            <a:endParaRPr lang="es-CO" sz="2400" dirty="0"/>
          </a:p>
        </p:txBody>
      </p:sp>
      <p:sp>
        <p:nvSpPr>
          <p:cNvPr id="3" name="Marcador de contenido 2"/>
          <p:cNvSpPr>
            <a:spLocks noGrp="1"/>
          </p:cNvSpPr>
          <p:nvPr>
            <p:ph sz="quarter" idx="13"/>
          </p:nvPr>
        </p:nvSpPr>
        <p:spPr>
          <a:xfrm>
            <a:off x="0" y="905482"/>
            <a:ext cx="12191999" cy="5140711"/>
          </a:xfrm>
        </p:spPr>
        <p:txBody>
          <a:bodyPr>
            <a:noAutofit/>
          </a:bodyPr>
          <a:lstStyle/>
          <a:p>
            <a:r>
              <a:rPr lang="es-CO" sz="2800" cap="none" dirty="0" smtClean="0"/>
              <a:t>Con relación a la justificación incluir en la redacción: motivación del grupo en torno a la investigación. Es importante apelar a: </a:t>
            </a:r>
          </a:p>
          <a:p>
            <a:pPr marL="457200" lvl="1" indent="0">
              <a:buNone/>
            </a:pPr>
            <a:r>
              <a:rPr lang="es-CO" sz="2600" cap="none" dirty="0" smtClean="0"/>
              <a:t>1) los marcos conceptuales y teóricos</a:t>
            </a:r>
          </a:p>
          <a:p>
            <a:pPr marL="457200" lvl="1" indent="0">
              <a:buNone/>
            </a:pPr>
            <a:r>
              <a:rPr lang="es-CO" sz="2600" cap="none" dirty="0" smtClean="0"/>
              <a:t> 2) a la coyuntura socio-política del problema,</a:t>
            </a:r>
          </a:p>
          <a:p>
            <a:pPr marL="457200" lvl="1" indent="0">
              <a:buNone/>
            </a:pPr>
            <a:r>
              <a:rPr lang="es-CO" sz="2600" cap="none" dirty="0" smtClean="0"/>
              <a:t> 3) a la relevancia de la investigaci</a:t>
            </a:r>
            <a:r>
              <a:rPr lang="es-CO" sz="2600" cap="none" dirty="0" smtClean="0"/>
              <a:t>ón expresada en </a:t>
            </a:r>
            <a:r>
              <a:rPr lang="es-CO" sz="2600" i="1" cap="none" dirty="0" smtClean="0"/>
              <a:t>a quién(es) le sirve y para qué se hace. </a:t>
            </a:r>
            <a:endParaRPr lang="es-CO" sz="2600" cap="none" dirty="0"/>
          </a:p>
          <a:p>
            <a:r>
              <a:rPr lang="es-CO" sz="2800" cap="none" dirty="0" smtClean="0"/>
              <a:t>Para los objetivos tener en cuenta la formulación del problema, específicamente la pregunta de investigación. Los objetivos específicos se redactan teniendo en cuenta la metodología, cada uno apuntará a los resultados esperados de la investigación. (Redactar tentativamente teniendo en cuenta que la entrega del marco metodológico es posterior y puede estar sujeto a cambios)</a:t>
            </a:r>
          </a:p>
        </p:txBody>
      </p:sp>
    </p:spTree>
    <p:extLst>
      <p:ext uri="{BB962C8B-B14F-4D97-AF65-F5344CB8AC3E}">
        <p14:creationId xmlns:p14="http://schemas.microsoft.com/office/powerpoint/2010/main" val="1787132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 y="0"/>
            <a:ext cx="12191999" cy="905482"/>
          </a:xfrm>
        </p:spPr>
        <p:style>
          <a:lnRef idx="3">
            <a:schemeClr val="lt1"/>
          </a:lnRef>
          <a:fillRef idx="1">
            <a:schemeClr val="accent5"/>
          </a:fillRef>
          <a:effectRef idx="1">
            <a:schemeClr val="accent5"/>
          </a:effectRef>
          <a:fontRef idx="minor">
            <a:schemeClr val="lt1"/>
          </a:fontRef>
        </p:style>
        <p:txBody>
          <a:bodyPr>
            <a:normAutofit/>
          </a:bodyPr>
          <a:lstStyle/>
          <a:p>
            <a:r>
              <a:rPr lang="es-CO" sz="2000" dirty="0" smtClean="0"/>
              <a:t>MARCO TEÓRICO Y CONCEPTUAL</a:t>
            </a:r>
            <a:endParaRPr lang="es-CO" sz="2000" dirty="0"/>
          </a:p>
        </p:txBody>
      </p:sp>
      <p:sp>
        <p:nvSpPr>
          <p:cNvPr id="3" name="Marcador de contenido 2"/>
          <p:cNvSpPr>
            <a:spLocks noGrp="1"/>
          </p:cNvSpPr>
          <p:nvPr>
            <p:ph sz="quarter" idx="13"/>
          </p:nvPr>
        </p:nvSpPr>
        <p:spPr>
          <a:xfrm>
            <a:off x="0" y="905482"/>
            <a:ext cx="12192000" cy="4407242"/>
          </a:xfrm>
        </p:spPr>
        <p:txBody>
          <a:bodyPr>
            <a:noAutofit/>
          </a:bodyPr>
          <a:lstStyle/>
          <a:p>
            <a:pPr>
              <a:lnSpc>
                <a:spcPct val="100000"/>
              </a:lnSpc>
              <a:spcBef>
                <a:spcPts val="0"/>
              </a:spcBef>
            </a:pPr>
            <a:r>
              <a:rPr lang="es-CO" sz="2400" cap="none" dirty="0" smtClean="0"/>
              <a:t>Se debe entregar un texto que de cuenta de las discusiones, planteamientos y epistemes relacionadas con el tema y el problema de investigación.  Es importante tener en cuenta que debe incluir y evidenciar cuáles las ideas estructurales por parte de los autores, para lo cual es importante citar adecuadamente. </a:t>
            </a:r>
          </a:p>
          <a:p>
            <a:pPr>
              <a:lnSpc>
                <a:spcPct val="100000"/>
              </a:lnSpc>
              <a:spcBef>
                <a:spcPts val="0"/>
              </a:spcBef>
              <a:buFontTx/>
              <a:buChar char="-"/>
            </a:pPr>
            <a:r>
              <a:rPr lang="es-CO" sz="2400" cap="none" dirty="0" smtClean="0"/>
              <a:t>Por ejemplo, si se va a abordar el tema de </a:t>
            </a:r>
            <a:r>
              <a:rPr lang="es-CO" sz="2400" i="1" cap="none" dirty="0" smtClean="0"/>
              <a:t>inclusión educativa </a:t>
            </a:r>
            <a:r>
              <a:rPr lang="es-CO" sz="2400" cap="none" dirty="0" smtClean="0"/>
              <a:t>desde la escuela otra, el autor central y articulador podría ser </a:t>
            </a:r>
            <a:r>
              <a:rPr lang="es-CO" sz="2400" cap="none" dirty="0" err="1" smtClean="0"/>
              <a:t>Lévinas</a:t>
            </a:r>
            <a:r>
              <a:rPr lang="es-CO" sz="2400" cap="none" dirty="0" smtClean="0"/>
              <a:t>. Si se va a abordar </a:t>
            </a:r>
            <a:r>
              <a:rPr lang="es-CO" sz="2400" i="1" cap="none" dirty="0" smtClean="0"/>
              <a:t>currículo</a:t>
            </a:r>
            <a:r>
              <a:rPr lang="es-CO" sz="2400" cap="none" dirty="0" smtClean="0"/>
              <a:t> podría hablarse de ecología de saberes, enfoque planteado por </a:t>
            </a:r>
            <a:r>
              <a:rPr lang="es-CO" sz="2400" cap="none" dirty="0" err="1" smtClean="0"/>
              <a:t>Boaventura</a:t>
            </a:r>
            <a:r>
              <a:rPr lang="es-CO" sz="2400" cap="none" dirty="0" smtClean="0"/>
              <a:t> de </a:t>
            </a:r>
            <a:r>
              <a:rPr lang="es-CO" sz="2400" cap="none" dirty="0" err="1" smtClean="0"/>
              <a:t>Soussa</a:t>
            </a:r>
            <a:r>
              <a:rPr lang="es-CO" sz="2400" cap="none" dirty="0" smtClean="0"/>
              <a:t>. Si se habla de </a:t>
            </a:r>
            <a:r>
              <a:rPr lang="es-CO" sz="2400" i="1" cap="none" dirty="0" smtClean="0"/>
              <a:t>riesgo social</a:t>
            </a:r>
            <a:r>
              <a:rPr lang="es-CO" sz="2400" cap="none" dirty="0" smtClean="0"/>
              <a:t>, podría tomarse como referencia a Paul </a:t>
            </a:r>
            <a:r>
              <a:rPr lang="es-CO" sz="2400" cap="none" dirty="0" err="1" smtClean="0"/>
              <a:t>Ricoeur</a:t>
            </a:r>
            <a:r>
              <a:rPr lang="es-CO" sz="2400" cap="none" dirty="0" smtClean="0"/>
              <a:t>. </a:t>
            </a:r>
          </a:p>
          <a:p>
            <a:pPr>
              <a:lnSpc>
                <a:spcPct val="100000"/>
              </a:lnSpc>
              <a:spcBef>
                <a:spcPts val="0"/>
              </a:spcBef>
            </a:pPr>
            <a:endParaRPr lang="es-CO" sz="2400" cap="none" dirty="0" smtClean="0"/>
          </a:p>
          <a:p>
            <a:pPr>
              <a:lnSpc>
                <a:spcPct val="100000"/>
              </a:lnSpc>
              <a:spcBef>
                <a:spcPts val="0"/>
              </a:spcBef>
            </a:pPr>
            <a:r>
              <a:rPr lang="es-CO" sz="2400" cap="none" dirty="0" smtClean="0"/>
              <a:t>La estructura debe estar alimentada por el planteamiento de otros autores que estén en relación, la cual debe estar redactada y evidenciada en el texto. Esta orientación se realizará para la segunda entrega. </a:t>
            </a:r>
          </a:p>
          <a:p>
            <a:pPr>
              <a:lnSpc>
                <a:spcPct val="100000"/>
              </a:lnSpc>
              <a:spcBef>
                <a:spcPts val="0"/>
              </a:spcBef>
            </a:pPr>
            <a:endParaRPr lang="es-CO" sz="2400" cap="none" dirty="0" smtClean="0"/>
          </a:p>
          <a:p>
            <a:pPr>
              <a:lnSpc>
                <a:spcPct val="100000"/>
              </a:lnSpc>
              <a:spcBef>
                <a:spcPts val="0"/>
              </a:spcBef>
            </a:pPr>
            <a:r>
              <a:rPr lang="es-CO" sz="2400" cap="none" dirty="0" smtClean="0"/>
              <a:t>La selección de conceptos que se presentó debe nutrirse desde los autores leídos para que así constituya el texto correspondiente al marco conceptual.  Fundamental superar los listados de palabras.  Avanzar desde ya. </a:t>
            </a:r>
            <a:endParaRPr lang="es-CO" sz="2400" cap="none" dirty="0"/>
          </a:p>
        </p:txBody>
      </p:sp>
    </p:spTree>
    <p:extLst>
      <p:ext uri="{BB962C8B-B14F-4D97-AF65-F5344CB8AC3E}">
        <p14:creationId xmlns:p14="http://schemas.microsoft.com/office/powerpoint/2010/main" val="3144715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 y="-95159"/>
            <a:ext cx="12192000" cy="1596177"/>
          </a:xfrm>
        </p:spPr>
        <p:style>
          <a:lnRef idx="3">
            <a:schemeClr val="lt1"/>
          </a:lnRef>
          <a:fillRef idx="1">
            <a:schemeClr val="accent5"/>
          </a:fillRef>
          <a:effectRef idx="1">
            <a:schemeClr val="accent5"/>
          </a:effectRef>
          <a:fontRef idx="minor">
            <a:schemeClr val="lt1"/>
          </a:fontRef>
        </p:style>
        <p:txBody>
          <a:bodyPr/>
          <a:lstStyle/>
          <a:p>
            <a:r>
              <a:rPr lang="es-CO" dirty="0" smtClean="0"/>
              <a:t>marco metodológico </a:t>
            </a:r>
            <a:endParaRPr lang="es-CO" dirty="0"/>
          </a:p>
        </p:txBody>
      </p:sp>
      <p:sp>
        <p:nvSpPr>
          <p:cNvPr id="4" name="Marcador de contenido 2"/>
          <p:cNvSpPr>
            <a:spLocks noGrp="1"/>
          </p:cNvSpPr>
          <p:nvPr>
            <p:ph sz="quarter" idx="13"/>
          </p:nvPr>
        </p:nvSpPr>
        <p:spPr>
          <a:xfrm>
            <a:off x="189571" y="1956613"/>
            <a:ext cx="11574966" cy="4407242"/>
          </a:xfrm>
        </p:spPr>
        <p:txBody>
          <a:bodyPr>
            <a:noAutofit/>
          </a:bodyPr>
          <a:lstStyle/>
          <a:p>
            <a:pPr marL="0" indent="0">
              <a:buNone/>
            </a:pPr>
            <a:r>
              <a:rPr lang="es-CO" sz="2400" cap="none" dirty="0" smtClean="0"/>
              <a:t>Las metodologías existen en tanto hay planteamientos teóricos que las desarrollan. </a:t>
            </a:r>
            <a:r>
              <a:rPr lang="es-CO" sz="2400" cap="none" dirty="0"/>
              <a:t>No es posible la teoría sin métodos. </a:t>
            </a:r>
            <a:endParaRPr lang="es-CO" sz="2400" cap="none" dirty="0" smtClean="0"/>
          </a:p>
          <a:p>
            <a:pPr marL="0" indent="0">
              <a:buNone/>
            </a:pPr>
            <a:r>
              <a:rPr lang="es-CO" sz="2400" cap="none" dirty="0" smtClean="0"/>
              <a:t>Tener en cuenta que si los planteamientos teóricos empleados en la investigación exponen unos métodos, esos métodos deben orientar los instrumentos, el análisis de datos y en general el trabajo de campo. (Ver metodología blog)</a:t>
            </a:r>
          </a:p>
          <a:p>
            <a:pPr marL="0" indent="0">
              <a:buNone/>
            </a:pPr>
            <a:r>
              <a:rPr lang="es-CO" sz="2400" cap="none" dirty="0" smtClean="0"/>
              <a:t>El marco metodológico da cuenta del </a:t>
            </a:r>
            <a:r>
              <a:rPr lang="es-CO" sz="2400" i="1" cap="none" dirty="0" smtClean="0"/>
              <a:t>cómo se responde </a:t>
            </a:r>
            <a:r>
              <a:rPr lang="es-CO" sz="2400" cap="none" dirty="0" smtClean="0"/>
              <a:t>a la pregunta de investigación, y además debe ser coherente con cada uno de los objetivos específicos. Por ejemplo, si hablamos de narrativas emplearemos una metodología cualitativa de carácter etnográfico en diseño estudio de caso. O de ser narrativas desde lo biográfico, habría que diseñar un instrumento para la recolección y análisis de la bibliografía correspondiente. </a:t>
            </a:r>
          </a:p>
          <a:p>
            <a:pPr marL="0" indent="0">
              <a:buNone/>
            </a:pPr>
            <a:endParaRPr lang="es-CO" sz="2400" cap="none" dirty="0"/>
          </a:p>
        </p:txBody>
      </p:sp>
    </p:spTree>
    <p:extLst>
      <p:ext uri="{BB962C8B-B14F-4D97-AF65-F5344CB8AC3E}">
        <p14:creationId xmlns:p14="http://schemas.microsoft.com/office/powerpoint/2010/main" val="2131462997"/>
      </p:ext>
    </p:extLst>
  </p:cSld>
  <p:clrMapOvr>
    <a:masterClrMapping/>
  </p:clrMapOvr>
</p:sld>
</file>

<file path=ppt/theme/theme1.xml><?xml version="1.0" encoding="utf-8"?>
<a:theme xmlns:a="http://schemas.openxmlformats.org/drawingml/2006/main" name="Gota">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TM04033925[[fn=Gota]]</Template>
  <TotalTime>186</TotalTime>
  <Words>746</Words>
  <Application>Microsoft Office PowerPoint</Application>
  <PresentationFormat>Panorámica</PresentationFormat>
  <Paragraphs>45</Paragraphs>
  <Slides>6</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6</vt:i4>
      </vt:variant>
    </vt:vector>
  </HeadingPairs>
  <TitlesOfParts>
    <vt:vector size="14" baseType="lpstr">
      <vt:lpstr>Aharoni</vt:lpstr>
      <vt:lpstr>Arial</vt:lpstr>
      <vt:lpstr>Baskerville Old Face</vt:lpstr>
      <vt:lpstr>Berlin Sans FB</vt:lpstr>
      <vt:lpstr>Bernard MT Condensed</vt:lpstr>
      <vt:lpstr>Britannic Bold</vt:lpstr>
      <vt:lpstr>Tw Cen MT</vt:lpstr>
      <vt:lpstr>Gota</vt:lpstr>
      <vt:lpstr>Hacia la construcción de practicas alternativas en el territorio escolar:  narrativas e historias de borde </vt:lpstr>
      <vt:lpstr>Plan de trabajo Actividades trabajo de grado </vt:lpstr>
      <vt:lpstr>Planteamiento del problema Justificación y objetivos  </vt:lpstr>
      <vt:lpstr>Planteamiento del problema Justificación y objetivos  </vt:lpstr>
      <vt:lpstr>MARCO TEÓRICO Y CONCEPTUAL</vt:lpstr>
      <vt:lpstr>marco metodológico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Hacia la construcción de practicas alternativas en el territorio escolar:  narrativas e historias de borde </dc:title>
  <dc:creator>jma</dc:creator>
  <cp:lastModifiedBy>jma</cp:lastModifiedBy>
  <cp:revision>20</cp:revision>
  <dcterms:created xsi:type="dcterms:W3CDTF">2018-01-29T12:09:54Z</dcterms:created>
  <dcterms:modified xsi:type="dcterms:W3CDTF">2018-01-29T15:17:56Z</dcterms:modified>
</cp:coreProperties>
</file>